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56" r:id="rId2"/>
    <p:sldId id="258" r:id="rId3"/>
    <p:sldId id="259" r:id="rId4"/>
    <p:sldId id="260" r:id="rId5"/>
    <p:sldId id="263" r:id="rId6"/>
    <p:sldId id="264" r:id="rId7"/>
    <p:sldId id="265" r:id="rId8"/>
    <p:sldId id="266" r:id="rId9"/>
    <p:sldId id="267" r:id="rId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9" userDrawn="1">
          <p15:clr>
            <a:srgbClr val="A4A3A4"/>
          </p15:clr>
        </p15:guide>
        <p15:guide id="2" pos="3840" userDrawn="1">
          <p15:clr>
            <a:srgbClr val="A4A3A4"/>
          </p15:clr>
        </p15:guide>
        <p15:guide id="3" pos="574" userDrawn="1">
          <p15:clr>
            <a:srgbClr val="A4A3A4"/>
          </p15:clr>
        </p15:guide>
        <p15:guide id="4" orient="horz" pos="2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8" d="100"/>
          <a:sy n="118" d="100"/>
        </p:scale>
        <p:origin x="132" y="126"/>
      </p:cViewPr>
      <p:guideLst>
        <p:guide orient="horz" pos="1389"/>
        <p:guide pos="3840"/>
        <p:guide pos="574"/>
        <p:guide orient="horz" pos="226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639B25-360F-4829-B27C-39AE48DFF15A}" type="datetimeFigureOut">
              <a:rPr lang="de-CH" smtClean="0"/>
              <a:t>07.08.2020</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88451F-7F8B-4B23-BEE1-A44E144CA23D}" type="slidenum">
              <a:rPr lang="de-CH" smtClean="0"/>
              <a:t>‹Nr.›</a:t>
            </a:fld>
            <a:endParaRPr lang="de-CH"/>
          </a:p>
        </p:txBody>
      </p:sp>
    </p:spTree>
    <p:extLst>
      <p:ext uri="{BB962C8B-B14F-4D97-AF65-F5344CB8AC3E}">
        <p14:creationId xmlns:p14="http://schemas.microsoft.com/office/powerpoint/2010/main" val="1294411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2" name="Grafik 1" descr="Ein Bild, das Gerät enthält.&#10;&#10;Automatisch generierte Beschreibung">
            <a:extLst>
              <a:ext uri="{FF2B5EF4-FFF2-40B4-BE49-F238E27FC236}">
                <a16:creationId xmlns:a16="http://schemas.microsoft.com/office/drawing/2014/main" id="{083B2DDC-34A1-4F9A-B3CD-93BC340D38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4460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8643FA-A330-4F9B-818B-E71E937777B2}"/>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14EFF013-478F-4EDB-BCDE-AFF4B939BB95}"/>
              </a:ext>
            </a:extLst>
          </p:cNvPr>
          <p:cNvSpPr>
            <a:spLocks noGrp="1"/>
          </p:cNvSpPr>
          <p:nvPr>
            <p:ph idx="1"/>
          </p:nvPr>
        </p:nvSpPr>
        <p:spPr/>
        <p:txBody>
          <a:bodyPr/>
          <a:lstStyle>
            <a:lvl1pPr>
              <a:defRPr sz="1600">
                <a:solidFill>
                  <a:schemeClr val="tx1"/>
                </a:solidFill>
              </a:defRPr>
            </a:lvl1pPr>
            <a:lvl2pPr>
              <a:defRPr sz="2000"/>
            </a:lvl2pPr>
            <a:lvl3pPr>
              <a:defRPr sz="1800"/>
            </a:lvl3pPr>
            <a:lvl4pPr>
              <a:defRPr sz="1600"/>
            </a:lvl4pPr>
            <a:lvl5pPr>
              <a:defRPr sz="1600"/>
            </a:lvl5pPr>
          </a:lstStyle>
          <a:p>
            <a:pPr lvl="0"/>
            <a:r>
              <a:rPr lang="de-DE" dirty="0"/>
              <a:t>Mastertextformat bearbeiten</a:t>
            </a:r>
          </a:p>
          <a:p>
            <a:pPr lvl="0"/>
            <a:endParaRPr lang="de-DE" dirty="0"/>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9" name="Foliennummernplatzhalter 5">
            <a:extLst>
              <a:ext uri="{FF2B5EF4-FFF2-40B4-BE49-F238E27FC236}">
                <a16:creationId xmlns:a16="http://schemas.microsoft.com/office/drawing/2014/main" id="{4113E91B-5651-4B1D-885C-3DE956B1EE4E}"/>
              </a:ext>
            </a:extLst>
          </p:cNvPr>
          <p:cNvSpPr>
            <a:spLocks noGrp="1"/>
          </p:cNvSpPr>
          <p:nvPr>
            <p:ph type="sldNum" sz="quarter" idx="4"/>
          </p:nvPr>
        </p:nvSpPr>
        <p:spPr>
          <a:xfrm>
            <a:off x="317279" y="6584375"/>
            <a:ext cx="288000" cy="180000"/>
          </a:xfrm>
          <a:prstGeom prst="rect">
            <a:avLst/>
          </a:prstGeom>
        </p:spPr>
        <p:txBody>
          <a:bodyPr vert="horz" lIns="0" tIns="0" rIns="0" bIns="0" rtlCol="0" anchor="b" anchorCtr="0"/>
          <a:lstStyle>
            <a:lvl1pPr algn="l">
              <a:defRPr sz="800">
                <a:solidFill>
                  <a:schemeClr val="tx1">
                    <a:lumMod val="95000"/>
                    <a:lumOff val="5000"/>
                  </a:schemeClr>
                </a:solidFill>
              </a:defRPr>
            </a:lvl1pPr>
          </a:lstStyle>
          <a:p>
            <a:fld id="{67EEA176-412C-4940-B42E-5C8DC93F330E}" type="slidenum">
              <a:rPr lang="de-CH" smtClean="0"/>
              <a:pPr/>
              <a:t>‹Nr.›</a:t>
            </a:fld>
            <a:endParaRPr lang="de-CH" dirty="0"/>
          </a:p>
        </p:txBody>
      </p:sp>
    </p:spTree>
    <p:extLst>
      <p:ext uri="{BB962C8B-B14F-4D97-AF65-F5344CB8AC3E}">
        <p14:creationId xmlns:p14="http://schemas.microsoft.com/office/powerpoint/2010/main" val="26185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bschnitts-&#10;überschrift">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36C220EA-526E-4ECA-82DD-F86E5983A6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90141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075497-DC42-431C-B330-BE6FDF50194F}"/>
              </a:ext>
            </a:extLst>
          </p:cNvPr>
          <p:cNvSpPr>
            <a:spLocks noGrp="1"/>
          </p:cNvSpPr>
          <p:nvPr>
            <p:ph type="title"/>
          </p:nvPr>
        </p:nvSpPr>
        <p:spPr/>
        <p:txBody>
          <a:bodyPr/>
          <a:lstStyle/>
          <a:p>
            <a:r>
              <a:rPr lang="de-DE" dirty="0"/>
              <a:t>Mastertitelformat bearbeiten</a:t>
            </a:r>
            <a:endParaRPr lang="de-CH" dirty="0"/>
          </a:p>
        </p:txBody>
      </p:sp>
      <p:sp>
        <p:nvSpPr>
          <p:cNvPr id="3" name="Inhaltsplatzhalter 2">
            <a:extLst>
              <a:ext uri="{FF2B5EF4-FFF2-40B4-BE49-F238E27FC236}">
                <a16:creationId xmlns:a16="http://schemas.microsoft.com/office/drawing/2014/main" id="{EE4AC6CD-C5AE-488A-B4B5-5B53EFF0737C}"/>
              </a:ext>
            </a:extLst>
          </p:cNvPr>
          <p:cNvSpPr>
            <a:spLocks noGrp="1"/>
          </p:cNvSpPr>
          <p:nvPr>
            <p:ph sz="half" idx="1"/>
          </p:nvPr>
        </p:nvSpPr>
        <p:spPr>
          <a:xfrm>
            <a:off x="838200" y="2122097"/>
            <a:ext cx="5181600" cy="4054865"/>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63F6683-F1C2-4892-B81A-F11FB8AF9B0E}"/>
              </a:ext>
            </a:extLst>
          </p:cNvPr>
          <p:cNvSpPr>
            <a:spLocks noGrp="1"/>
          </p:cNvSpPr>
          <p:nvPr>
            <p:ph sz="half" idx="2"/>
          </p:nvPr>
        </p:nvSpPr>
        <p:spPr>
          <a:xfrm>
            <a:off x="6172200" y="2122097"/>
            <a:ext cx="5181600" cy="4054866"/>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10" name="Foliennummernplatzhalter 5">
            <a:extLst>
              <a:ext uri="{FF2B5EF4-FFF2-40B4-BE49-F238E27FC236}">
                <a16:creationId xmlns:a16="http://schemas.microsoft.com/office/drawing/2014/main" id="{A9651A1B-8AB7-45E3-9948-C89E4B8E2B26}"/>
              </a:ext>
            </a:extLst>
          </p:cNvPr>
          <p:cNvSpPr>
            <a:spLocks noGrp="1"/>
          </p:cNvSpPr>
          <p:nvPr>
            <p:ph type="sldNum" sz="quarter" idx="4"/>
          </p:nvPr>
        </p:nvSpPr>
        <p:spPr>
          <a:xfrm>
            <a:off x="317279" y="6584375"/>
            <a:ext cx="288000" cy="180000"/>
          </a:xfrm>
          <a:prstGeom prst="rect">
            <a:avLst/>
          </a:prstGeom>
        </p:spPr>
        <p:txBody>
          <a:bodyPr vert="horz" lIns="0" tIns="0" rIns="0" bIns="0" rtlCol="0" anchor="b" anchorCtr="0"/>
          <a:lstStyle>
            <a:lvl1pPr algn="l">
              <a:defRPr sz="800">
                <a:solidFill>
                  <a:schemeClr val="tx1">
                    <a:lumMod val="95000"/>
                    <a:lumOff val="5000"/>
                  </a:schemeClr>
                </a:solidFill>
              </a:defRPr>
            </a:lvl1pPr>
          </a:lstStyle>
          <a:p>
            <a:fld id="{67EEA176-412C-4940-B42E-5C8DC93F330E}" type="slidenum">
              <a:rPr lang="de-CH" smtClean="0"/>
              <a:pPr/>
              <a:t>‹Nr.›</a:t>
            </a:fld>
            <a:endParaRPr lang="de-CH" dirty="0"/>
          </a:p>
        </p:txBody>
      </p:sp>
    </p:spTree>
    <p:extLst>
      <p:ext uri="{BB962C8B-B14F-4D97-AF65-F5344CB8AC3E}">
        <p14:creationId xmlns:p14="http://schemas.microsoft.com/office/powerpoint/2010/main" val="9107841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89BC5BF-F938-43B0-BEA4-B5FB762AC565}"/>
              </a:ext>
            </a:extLst>
          </p:cNvPr>
          <p:cNvSpPr>
            <a:spLocks noGrp="1"/>
          </p:cNvSpPr>
          <p:nvPr>
            <p:ph type="title"/>
          </p:nvPr>
        </p:nvSpPr>
        <p:spPr>
          <a:xfrm>
            <a:off x="838199" y="1354343"/>
            <a:ext cx="10289875" cy="646892"/>
          </a:xfrm>
          <a:prstGeom prst="rect">
            <a:avLst/>
          </a:prstGeom>
        </p:spPr>
        <p:txBody>
          <a:bodyPr vert="horz" lIns="91440" tIns="45720" rIns="91440" bIns="45720" rtlCol="0" anchor="ctr">
            <a:normAutofit/>
          </a:bodyPr>
          <a:lstStyle/>
          <a:p>
            <a:r>
              <a:rPr lang="de-DE" dirty="0"/>
              <a:t>Einleitung</a:t>
            </a:r>
            <a:endParaRPr lang="de-CH" dirty="0"/>
          </a:p>
        </p:txBody>
      </p:sp>
      <p:sp>
        <p:nvSpPr>
          <p:cNvPr id="3" name="Textplatzhalter 2">
            <a:extLst>
              <a:ext uri="{FF2B5EF4-FFF2-40B4-BE49-F238E27FC236}">
                <a16:creationId xmlns:a16="http://schemas.microsoft.com/office/drawing/2014/main" id="{BD3F3EE4-39BB-471C-9BEE-419A109367E7}"/>
              </a:ext>
            </a:extLst>
          </p:cNvPr>
          <p:cNvSpPr>
            <a:spLocks noGrp="1"/>
          </p:cNvSpPr>
          <p:nvPr>
            <p:ph type="body" idx="1"/>
          </p:nvPr>
        </p:nvSpPr>
        <p:spPr>
          <a:xfrm>
            <a:off x="838200" y="2182483"/>
            <a:ext cx="10289876" cy="3994480"/>
          </a:xfrm>
          <a:prstGeom prst="rect">
            <a:avLst/>
          </a:prstGeom>
        </p:spPr>
        <p:txBody>
          <a:bodyPr vert="horz" lIns="91440" tIns="45720" rIns="91440" bIns="45720" rtlCol="0">
            <a:normAutofit/>
          </a:bodyPr>
          <a:lstStyle/>
          <a:p>
            <a:pPr lvl="0"/>
            <a:r>
              <a:rPr lang="de-DE" dirty="0"/>
              <a:t>Untertitel – Text auf volle Breite</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13" name="Datumsplatzhalter 3">
            <a:extLst>
              <a:ext uri="{FF2B5EF4-FFF2-40B4-BE49-F238E27FC236}">
                <a16:creationId xmlns:a16="http://schemas.microsoft.com/office/drawing/2014/main" id="{6171E529-581D-419F-8C55-63145B5BEF95}"/>
              </a:ext>
            </a:extLst>
          </p:cNvPr>
          <p:cNvSpPr txBox="1">
            <a:spLocks/>
          </p:cNvSpPr>
          <p:nvPr userDrawn="1"/>
        </p:nvSpPr>
        <p:spPr>
          <a:xfrm>
            <a:off x="744747" y="6500522"/>
            <a:ext cx="4730619" cy="265893"/>
          </a:xfrm>
          <a:prstGeom prst="rect">
            <a:avLst/>
          </a:prstGeom>
        </p:spPr>
        <p:txBody>
          <a:bodyPr vert="horz" lIns="91440" tIns="45720" rIns="91440" bIns="45720" rtlCol="0" anchor="ctr"/>
          <a:lstStyle>
            <a:defPPr>
              <a:defRPr lang="de-DE"/>
            </a:defPPr>
            <a:lvl1pPr marL="0" algn="r" defTabSz="914400" rtl="0" eaLnBrk="1" latinLnBrk="0" hangingPunct="1">
              <a:defRPr sz="105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800" b="1" dirty="0" err="1">
                <a:solidFill>
                  <a:schemeClr val="tx1">
                    <a:lumMod val="95000"/>
                    <a:lumOff val="5000"/>
                  </a:schemeClr>
                </a:solidFill>
              </a:rPr>
              <a:t>Campagne</a:t>
            </a:r>
            <a:br>
              <a:rPr lang="de-DE" sz="800" b="1" dirty="0">
                <a:solidFill>
                  <a:schemeClr val="tx1">
                    <a:lumMod val="95000"/>
                    <a:lumOff val="5000"/>
                  </a:schemeClr>
                </a:solidFill>
              </a:rPr>
            </a:br>
            <a:r>
              <a:rPr lang="de-DE" sz="800" b="0" dirty="0">
                <a:solidFill>
                  <a:schemeClr val="tx1">
                    <a:lumMod val="95000"/>
                    <a:lumOff val="5000"/>
                  </a:schemeClr>
                </a:solidFill>
              </a:rPr>
              <a:t>Non ä </a:t>
            </a:r>
            <a:r>
              <a:rPr lang="de-DE" sz="800" b="0" dirty="0" err="1">
                <a:solidFill>
                  <a:schemeClr val="tx1">
                    <a:lumMod val="95000"/>
                    <a:lumOff val="5000"/>
                  </a:schemeClr>
                </a:solidFill>
              </a:rPr>
              <a:t>l‘intiative</a:t>
            </a:r>
            <a:r>
              <a:rPr lang="de-DE" sz="800" b="0" dirty="0">
                <a:solidFill>
                  <a:schemeClr val="tx1">
                    <a:lumMod val="95000"/>
                    <a:lumOff val="5000"/>
                  </a:schemeClr>
                </a:solidFill>
              </a:rPr>
              <a:t> </a:t>
            </a:r>
            <a:r>
              <a:rPr lang="de-DE" sz="800" b="0" dirty="0" err="1">
                <a:solidFill>
                  <a:schemeClr val="tx1">
                    <a:lumMod val="95000"/>
                    <a:lumOff val="5000"/>
                  </a:schemeClr>
                </a:solidFill>
              </a:rPr>
              <a:t>radicale</a:t>
            </a:r>
            <a:r>
              <a:rPr lang="de-DE" sz="800" b="0" dirty="0">
                <a:solidFill>
                  <a:schemeClr val="tx1">
                    <a:lumMod val="95000"/>
                    <a:lumOff val="5000"/>
                  </a:schemeClr>
                </a:solidFill>
              </a:rPr>
              <a:t> de </a:t>
            </a:r>
            <a:r>
              <a:rPr lang="de-DE" sz="800" b="0" dirty="0" err="1">
                <a:solidFill>
                  <a:schemeClr val="tx1">
                    <a:lumMod val="95000"/>
                    <a:lumOff val="5000"/>
                  </a:schemeClr>
                </a:solidFill>
              </a:rPr>
              <a:t>résiliation</a:t>
            </a:r>
            <a:endParaRPr lang="de-CH" sz="800" dirty="0">
              <a:solidFill>
                <a:schemeClr val="tx1">
                  <a:lumMod val="95000"/>
                  <a:lumOff val="5000"/>
                </a:schemeClr>
              </a:solidFill>
            </a:endParaRPr>
          </a:p>
        </p:txBody>
      </p:sp>
      <p:sp>
        <p:nvSpPr>
          <p:cNvPr id="14" name="Datumsplatzhalter 3">
            <a:extLst>
              <a:ext uri="{FF2B5EF4-FFF2-40B4-BE49-F238E27FC236}">
                <a16:creationId xmlns:a16="http://schemas.microsoft.com/office/drawing/2014/main" id="{9C0918EE-E085-4F24-9475-482C5A4E6F34}"/>
              </a:ext>
            </a:extLst>
          </p:cNvPr>
          <p:cNvSpPr txBox="1">
            <a:spLocks/>
          </p:cNvSpPr>
          <p:nvPr userDrawn="1"/>
        </p:nvSpPr>
        <p:spPr>
          <a:xfrm>
            <a:off x="7000102" y="6385074"/>
            <a:ext cx="4730619" cy="365125"/>
          </a:xfrm>
          <a:prstGeom prst="rect">
            <a:avLst/>
          </a:prstGeom>
        </p:spPr>
        <p:txBody>
          <a:bodyPr vert="horz" lIns="91440" tIns="45720" rIns="91440" bIns="45720" rtlCol="0" anchor="ctr"/>
          <a:lstStyle>
            <a:defPPr>
              <a:defRPr lang="de-DE"/>
            </a:defPPr>
            <a:lvl1pPr marL="0" algn="r" defTabSz="914400" rtl="0" eaLnBrk="1" latinLnBrk="0" hangingPunct="1">
              <a:defRPr sz="105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CH" sz="800" b="1" i="0" u="none" strike="noStrike" kern="1200" baseline="0" dirty="0">
                <a:solidFill>
                  <a:schemeClr val="tx1">
                    <a:lumMod val="95000"/>
                    <a:lumOff val="5000"/>
                  </a:schemeClr>
                </a:solidFill>
                <a:latin typeface="+mn-lt"/>
                <a:ea typeface="+mn-ea"/>
                <a:cs typeface="+mn-cs"/>
              </a:rPr>
              <a:t>swiss-medtech.ch</a:t>
            </a:r>
          </a:p>
          <a:p>
            <a:r>
              <a:rPr lang="de-CH" sz="800" b="0" i="0" u="none" strike="noStrike" kern="1200" baseline="0" dirty="0">
                <a:solidFill>
                  <a:schemeClr val="tx1">
                    <a:lumMod val="95000"/>
                    <a:lumOff val="5000"/>
                  </a:schemeClr>
                </a:solidFill>
                <a:latin typeface="+mn-lt"/>
                <a:ea typeface="+mn-ea"/>
                <a:cs typeface="+mn-cs"/>
              </a:rPr>
              <a:t>/</a:t>
            </a:r>
            <a:r>
              <a:rPr lang="de-CH" sz="800" b="0" i="0" u="none" strike="noStrike" kern="1200" baseline="0" dirty="0" err="1">
                <a:solidFill>
                  <a:schemeClr val="tx1">
                    <a:lumMod val="95000"/>
                    <a:lumOff val="5000"/>
                  </a:schemeClr>
                </a:solidFill>
                <a:latin typeface="+mn-lt"/>
                <a:ea typeface="+mn-ea"/>
                <a:cs typeface="+mn-cs"/>
              </a:rPr>
              <a:t>fr</a:t>
            </a:r>
            <a:r>
              <a:rPr lang="de-CH" sz="800" b="0" i="0" u="none" strike="noStrike" kern="1200" baseline="0" dirty="0">
                <a:solidFill>
                  <a:schemeClr val="tx1">
                    <a:lumMod val="95000"/>
                    <a:lumOff val="5000"/>
                  </a:schemeClr>
                </a:solidFill>
                <a:latin typeface="+mn-lt"/>
                <a:ea typeface="+mn-ea"/>
                <a:cs typeface="+mn-cs"/>
              </a:rPr>
              <a:t>/</a:t>
            </a:r>
            <a:r>
              <a:rPr lang="de-CH" sz="800" b="0" i="0" u="none" strike="noStrike" kern="1200" baseline="0" dirty="0" err="1">
                <a:solidFill>
                  <a:schemeClr val="tx1">
                    <a:lumMod val="95000"/>
                    <a:lumOff val="5000"/>
                  </a:schemeClr>
                </a:solidFill>
                <a:latin typeface="+mn-lt"/>
                <a:ea typeface="+mn-ea"/>
                <a:cs typeface="+mn-cs"/>
              </a:rPr>
              <a:t>campagne</a:t>
            </a:r>
            <a:r>
              <a:rPr lang="de-CH" sz="800" b="0" i="0" u="none" strike="noStrike" kern="1200" baseline="0" dirty="0">
                <a:solidFill>
                  <a:schemeClr val="tx1">
                    <a:lumMod val="95000"/>
                    <a:lumOff val="5000"/>
                  </a:schemeClr>
                </a:solidFill>
                <a:latin typeface="+mn-lt"/>
                <a:ea typeface="+mn-ea"/>
                <a:cs typeface="+mn-cs"/>
              </a:rPr>
              <a:t>/non-</a:t>
            </a:r>
            <a:r>
              <a:rPr lang="de-CH" sz="800" b="0" i="0" u="none" strike="noStrike" kern="1200" baseline="0" dirty="0" err="1">
                <a:solidFill>
                  <a:schemeClr val="tx1">
                    <a:lumMod val="95000"/>
                    <a:lumOff val="5000"/>
                  </a:schemeClr>
                </a:solidFill>
                <a:latin typeface="+mn-lt"/>
                <a:ea typeface="+mn-ea"/>
                <a:cs typeface="+mn-cs"/>
              </a:rPr>
              <a:t>linitiative</a:t>
            </a:r>
            <a:r>
              <a:rPr lang="de-CH" sz="800" b="0" i="0" u="none" strike="noStrike" kern="1200" baseline="0" dirty="0">
                <a:solidFill>
                  <a:schemeClr val="tx1">
                    <a:lumMod val="95000"/>
                    <a:lumOff val="5000"/>
                  </a:schemeClr>
                </a:solidFill>
                <a:latin typeface="+mn-lt"/>
                <a:ea typeface="+mn-ea"/>
                <a:cs typeface="+mn-cs"/>
              </a:rPr>
              <a:t>-</a:t>
            </a:r>
            <a:r>
              <a:rPr lang="de-CH" sz="800" b="0" i="0" u="none" strike="noStrike" kern="1200" baseline="0" dirty="0" err="1">
                <a:solidFill>
                  <a:schemeClr val="tx1">
                    <a:lumMod val="95000"/>
                    <a:lumOff val="5000"/>
                  </a:schemeClr>
                </a:solidFill>
                <a:latin typeface="+mn-lt"/>
                <a:ea typeface="+mn-ea"/>
                <a:cs typeface="+mn-cs"/>
              </a:rPr>
              <a:t>radicale</a:t>
            </a:r>
            <a:r>
              <a:rPr lang="de-CH" sz="800" b="0" i="0" u="none" strike="noStrike" kern="1200" baseline="0" dirty="0">
                <a:solidFill>
                  <a:schemeClr val="tx1">
                    <a:lumMod val="95000"/>
                    <a:lumOff val="5000"/>
                  </a:schemeClr>
                </a:solidFill>
                <a:latin typeface="+mn-lt"/>
                <a:ea typeface="+mn-ea"/>
                <a:cs typeface="+mn-cs"/>
              </a:rPr>
              <a:t>-de-</a:t>
            </a:r>
            <a:r>
              <a:rPr lang="de-CH" sz="800" b="0" i="0" u="none" strike="noStrike" kern="1200" baseline="0" dirty="0" err="1">
                <a:solidFill>
                  <a:schemeClr val="tx1">
                    <a:lumMod val="95000"/>
                    <a:lumOff val="5000"/>
                  </a:schemeClr>
                </a:solidFill>
                <a:latin typeface="+mn-lt"/>
                <a:ea typeface="+mn-ea"/>
                <a:cs typeface="+mn-cs"/>
              </a:rPr>
              <a:t>resiliation</a:t>
            </a:r>
            <a:endParaRPr lang="de-CH" sz="800" dirty="0">
              <a:solidFill>
                <a:schemeClr val="tx1">
                  <a:lumMod val="95000"/>
                  <a:lumOff val="5000"/>
                </a:schemeClr>
              </a:solidFill>
            </a:endParaRPr>
          </a:p>
        </p:txBody>
      </p:sp>
      <p:sp>
        <p:nvSpPr>
          <p:cNvPr id="15" name="Foliennummernplatzhalter 5">
            <a:extLst>
              <a:ext uri="{FF2B5EF4-FFF2-40B4-BE49-F238E27FC236}">
                <a16:creationId xmlns:a16="http://schemas.microsoft.com/office/drawing/2014/main" id="{915DEF20-6801-4039-8066-EDE68D5AD883}"/>
              </a:ext>
            </a:extLst>
          </p:cNvPr>
          <p:cNvSpPr>
            <a:spLocks noGrp="1"/>
          </p:cNvSpPr>
          <p:nvPr>
            <p:ph type="sldNum" sz="quarter" idx="4"/>
          </p:nvPr>
        </p:nvSpPr>
        <p:spPr>
          <a:xfrm>
            <a:off x="317279" y="6584375"/>
            <a:ext cx="288000" cy="180000"/>
          </a:xfrm>
          <a:prstGeom prst="rect">
            <a:avLst/>
          </a:prstGeom>
        </p:spPr>
        <p:txBody>
          <a:bodyPr vert="horz" lIns="0" tIns="0" rIns="0" bIns="0" rtlCol="0" anchor="b" anchorCtr="0"/>
          <a:lstStyle>
            <a:lvl1pPr algn="l">
              <a:defRPr sz="800">
                <a:solidFill>
                  <a:schemeClr val="tx1">
                    <a:lumMod val="95000"/>
                    <a:lumOff val="5000"/>
                  </a:schemeClr>
                </a:solidFill>
              </a:defRPr>
            </a:lvl1pPr>
          </a:lstStyle>
          <a:p>
            <a:fld id="{67EEA176-412C-4940-B42E-5C8DC93F330E}" type="slidenum">
              <a:rPr lang="de-CH" smtClean="0"/>
              <a:pPr/>
              <a:t>‹Nr.›</a:t>
            </a:fld>
            <a:endParaRPr lang="de-CH" dirty="0"/>
          </a:p>
        </p:txBody>
      </p:sp>
      <p:pic>
        <p:nvPicPr>
          <p:cNvPr id="5" name="Grafik 4" descr="Ein Bild, das haltend enthält.&#10;&#10;Automatisch generierte Beschreibung">
            <a:extLst>
              <a:ext uri="{FF2B5EF4-FFF2-40B4-BE49-F238E27FC236}">
                <a16:creationId xmlns:a16="http://schemas.microsoft.com/office/drawing/2014/main" id="{CBB775AC-8147-456A-82F8-5F6E8899DD71}"/>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1676400"/>
          </a:xfrm>
          <a:prstGeom prst="rect">
            <a:avLst/>
          </a:prstGeom>
        </p:spPr>
      </p:pic>
    </p:spTree>
    <p:extLst>
      <p:ext uri="{BB962C8B-B14F-4D97-AF65-F5344CB8AC3E}">
        <p14:creationId xmlns:p14="http://schemas.microsoft.com/office/powerpoint/2010/main" val="2235130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l" defTabSz="914400" rtl="0" eaLnBrk="1" latinLnBrk="0" hangingPunct="1">
        <a:lnSpc>
          <a:spcPct val="90000"/>
        </a:lnSpc>
        <a:spcBef>
          <a:spcPct val="0"/>
        </a:spcBef>
        <a:buNone/>
        <a:defRPr sz="2800" b="1" kern="1200">
          <a:solidFill>
            <a:schemeClr val="accent3"/>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kern="1200">
          <a:solidFill>
            <a:srgbClr val="FF008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8j-ljHdaWas?feature=oembed"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swiss-medtech.ch/fr/campagne/non-linitiative-radicale-de-resiliationmateriel-de-campagne" TargetMode="External"/><Relationship Id="rId2" Type="http://schemas.openxmlformats.org/officeDocument/2006/relationships/hyperlink" Target="https://www.swiss-medtech.ch/fr/campagne/non-linitiative-radicale-de-resiliatio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377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lstStyle/>
          <a:p>
            <a:r>
              <a:rPr lang="fr-FR" b="1" dirty="0"/>
              <a:t>Que veut l’initiative de résiliation?</a:t>
            </a:r>
            <a:endParaRPr lang="de-CH" b="1" dirty="0"/>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xfrm>
            <a:off x="838199" y="2182483"/>
            <a:ext cx="10308771" cy="3994480"/>
          </a:xfrm>
          <a:noFill/>
        </p:spPr>
        <p:txBody>
          <a:bodyPr/>
          <a:lstStyle/>
          <a:p>
            <a:r>
              <a:rPr lang="de-DE" sz="1800" b="1" dirty="0" err="1">
                <a:solidFill>
                  <a:srgbClr val="FF0082"/>
                </a:solidFill>
                <a:latin typeface="Arial" panose="020B0604020202020204" pitchFamily="34" charset="0"/>
                <a:cs typeface="Arial" panose="020B0604020202020204" pitchFamily="34" charset="0"/>
              </a:rPr>
              <a:t>Revendication</a:t>
            </a:r>
            <a:endParaRPr lang="de-DE" sz="1800" b="1" dirty="0">
              <a:solidFill>
                <a:srgbClr val="FF0082"/>
              </a:solidFill>
              <a:latin typeface="Arial" panose="020B0604020202020204" pitchFamily="34" charset="0"/>
              <a:cs typeface="Arial" panose="020B0604020202020204" pitchFamily="34" charset="0"/>
            </a:endParaRPr>
          </a:p>
          <a:p>
            <a:pPr>
              <a:lnSpc>
                <a:spcPct val="100000"/>
              </a:lnSpc>
              <a:spcBef>
                <a:spcPts val="600"/>
              </a:spcBef>
              <a:spcAft>
                <a:spcPts val="600"/>
              </a:spcAft>
            </a:pPr>
            <a:r>
              <a:rPr lang="fr-FR" sz="1500" dirty="0">
                <a:solidFill>
                  <a:schemeClr val="tx1"/>
                </a:solidFill>
                <a:latin typeface="Arial" panose="020B0604020202020204" pitchFamily="34" charset="0"/>
                <a:cs typeface="Arial" panose="020B0604020202020204" pitchFamily="34" charset="0"/>
              </a:rPr>
              <a:t>La Suisse doit à l’avenir réglementer l’immigration de manière indépendante.</a:t>
            </a:r>
          </a:p>
          <a:p>
            <a:endParaRPr lang="de-CH" dirty="0">
              <a:latin typeface="Arial" panose="020B0604020202020204" pitchFamily="34" charset="0"/>
              <a:cs typeface="Arial" panose="020B0604020202020204" pitchFamily="34" charset="0"/>
            </a:endParaRPr>
          </a:p>
          <a:p>
            <a:r>
              <a:rPr lang="de-CH" sz="1800" b="1" dirty="0">
                <a:solidFill>
                  <a:srgbClr val="FF0082"/>
                </a:solidFill>
                <a:latin typeface="Arial" panose="020B0604020202020204" pitchFamily="34" charset="0"/>
                <a:cs typeface="Arial" panose="020B0604020202020204" pitchFamily="34" charset="0"/>
              </a:rPr>
              <a:t>Comment y </a:t>
            </a:r>
            <a:r>
              <a:rPr lang="de-CH" sz="1800" b="1" dirty="0" err="1">
                <a:solidFill>
                  <a:srgbClr val="FF0082"/>
                </a:solidFill>
                <a:latin typeface="Arial" panose="020B0604020202020204" pitchFamily="34" charset="0"/>
                <a:cs typeface="Arial" panose="020B0604020202020204" pitchFamily="34" charset="0"/>
              </a:rPr>
              <a:t>parvenir</a:t>
            </a:r>
            <a:endParaRPr lang="de-CH" sz="1800" b="1" dirty="0">
              <a:solidFill>
                <a:srgbClr val="FF0082"/>
              </a:solidFill>
              <a:latin typeface="Arial" panose="020B0604020202020204" pitchFamily="34" charset="0"/>
              <a:cs typeface="Arial" panose="020B0604020202020204" pitchFamily="34" charset="0"/>
            </a:endParaRPr>
          </a:p>
          <a:p>
            <a:pPr>
              <a:lnSpc>
                <a:spcPct val="100000"/>
              </a:lnSpc>
              <a:spcBef>
                <a:spcPts val="600"/>
              </a:spcBef>
              <a:spcAft>
                <a:spcPts val="600"/>
              </a:spcAft>
            </a:pPr>
            <a:r>
              <a:rPr lang="fr-FR" sz="1500" dirty="0">
                <a:solidFill>
                  <a:schemeClr val="tx1"/>
                </a:solidFill>
                <a:latin typeface="Arial" panose="020B0604020202020204" pitchFamily="34" charset="0"/>
                <a:cs typeface="Arial" panose="020B0604020202020204" pitchFamily="34" charset="0"/>
              </a:rPr>
              <a:t>Après un vote favorable, le Conseil fédéral dispose de 12 mois pour négocier avec l’UE la fin de la libre circulation des personnes.</a:t>
            </a:r>
          </a:p>
          <a:p>
            <a:pPr>
              <a:lnSpc>
                <a:spcPct val="100000"/>
              </a:lnSpc>
              <a:spcBef>
                <a:spcPts val="600"/>
              </a:spcBef>
              <a:spcAft>
                <a:spcPts val="600"/>
              </a:spcAft>
            </a:pPr>
            <a:r>
              <a:rPr lang="fr-FR" sz="1500" dirty="0">
                <a:solidFill>
                  <a:schemeClr val="tx1"/>
                </a:solidFill>
                <a:latin typeface="Arial" panose="020B0604020202020204" pitchFamily="34" charset="0"/>
                <a:cs typeface="Arial" panose="020B0604020202020204" pitchFamily="34" charset="0"/>
              </a:rPr>
              <a:t>S’il n’y parvient pas, il doit impérativement résilier l’accord sur la libre circulation des personnes dans un délai de 30 jours.</a:t>
            </a:r>
          </a:p>
          <a:p>
            <a:pPr>
              <a:lnSpc>
                <a:spcPct val="100000"/>
              </a:lnSpc>
              <a:spcBef>
                <a:spcPts val="600"/>
              </a:spcBef>
              <a:spcAft>
                <a:spcPts val="600"/>
              </a:spcAft>
            </a:pPr>
            <a:r>
              <a:rPr lang="fr-FR" sz="1500" dirty="0">
                <a:solidFill>
                  <a:schemeClr val="tx1"/>
                </a:solidFill>
                <a:latin typeface="Arial" panose="020B0604020202020204" pitchFamily="34" charset="0"/>
                <a:cs typeface="Arial" panose="020B0604020202020204" pitchFamily="34" charset="0"/>
              </a:rPr>
              <a:t>Amendement supplémentaire à la Constitution fédérale: A l’avenir, la Suisse ne pourra conclure aucun traité accordant aux étrangers des droits de libre circulation.</a:t>
            </a:r>
            <a:endParaRPr lang="de-CH" dirty="0"/>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2</a:t>
            </a:fld>
            <a:endParaRPr lang="de-CH" dirty="0"/>
          </a:p>
        </p:txBody>
      </p:sp>
    </p:spTree>
    <p:extLst>
      <p:ext uri="{BB962C8B-B14F-4D97-AF65-F5344CB8AC3E}">
        <p14:creationId xmlns:p14="http://schemas.microsoft.com/office/powerpoint/2010/main" val="952941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lstStyle/>
          <a:p>
            <a:r>
              <a:rPr lang="fr-FR" dirty="0"/>
              <a:t>Enoncé de l’initiative </a:t>
            </a:r>
            <a:r>
              <a:rPr lang="fr-FR"/>
              <a:t>de résiliation</a:t>
            </a:r>
            <a:endParaRPr lang="de-CH" dirty="0"/>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xfrm>
            <a:off x="838199" y="2182483"/>
            <a:ext cx="10820401" cy="4131231"/>
          </a:xfrm>
          <a:noFill/>
        </p:spPr>
        <p:txBody>
          <a:bodyPr>
            <a:noAutofit/>
          </a:bodyPr>
          <a:lstStyle/>
          <a:p>
            <a:pPr>
              <a:lnSpc>
                <a:spcPct val="100000"/>
              </a:lnSpc>
              <a:spcBef>
                <a:spcPts val="600"/>
              </a:spcBef>
              <a:spcAft>
                <a:spcPts val="600"/>
              </a:spcAft>
            </a:pPr>
            <a:r>
              <a:rPr lang="fr-FR"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 Constitution</a:t>
            </a:r>
            <a:r>
              <a:rPr lang="fr-FR" sz="1500" baseline="30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r>
              <a:rPr lang="fr-FR"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est modifiée comme suit:</a:t>
            </a:r>
          </a:p>
          <a:p>
            <a:pPr>
              <a:lnSpc>
                <a:spcPct val="100000"/>
              </a:lnSpc>
              <a:spcBef>
                <a:spcPts val="600"/>
              </a:spcBef>
              <a:spcAft>
                <a:spcPts val="600"/>
              </a:spcAft>
            </a:pPr>
            <a:r>
              <a:rPr lang="fr-FR" sz="15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Art. 121b </a:t>
            </a:r>
            <a:r>
              <a:rPr lang="fr-FR"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Immigration sans libre circulation des personnes</a:t>
            </a:r>
          </a:p>
          <a:p>
            <a:pPr>
              <a:lnSpc>
                <a:spcPct val="100000"/>
              </a:lnSpc>
              <a:spcBef>
                <a:spcPts val="300"/>
              </a:spcBef>
              <a:spcAft>
                <a:spcPts val="300"/>
              </a:spcAft>
            </a:pPr>
            <a:r>
              <a:rPr lang="fr-FR" sz="1400" baseline="30000" dirty="0">
                <a:solidFill>
                  <a:srgbClr val="000000"/>
                </a:solidFill>
                <a:latin typeface="Arial" panose="020B0604020202020204" pitchFamily="34" charset="0"/>
                <a:cs typeface="Arial" panose="020B0604020202020204" pitchFamily="34" charset="0"/>
              </a:rPr>
              <a:t>1</a:t>
            </a: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La Suisse règle de manière autonome l’immigration des étrangers.</a:t>
            </a:r>
          </a:p>
          <a:p>
            <a:pPr>
              <a:lnSpc>
                <a:spcPct val="100000"/>
              </a:lnSpc>
              <a:spcBef>
                <a:spcPts val="300"/>
              </a:spcBef>
              <a:spcAft>
                <a:spcPts val="300"/>
              </a:spcAft>
            </a:pPr>
            <a:r>
              <a:rPr lang="fr-FR" sz="1400" baseline="30000" dirty="0">
                <a:solidFill>
                  <a:srgbClr val="000000"/>
                </a:solidFill>
                <a:latin typeface="Arial" panose="020B0604020202020204" pitchFamily="34" charset="0"/>
                <a:cs typeface="Arial" panose="020B0604020202020204" pitchFamily="34" charset="0"/>
              </a:rPr>
              <a:t>2</a:t>
            </a: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Aucun nouveau traité international ne sera conclu et aucune autre nouvelle obligation de droit international ne sera contractée qui accorderaient un régime de libre circulation des personnes à des ressortissants étrangers.</a:t>
            </a:r>
          </a:p>
          <a:p>
            <a:pPr>
              <a:lnSpc>
                <a:spcPct val="100000"/>
              </a:lnSpc>
              <a:spcBef>
                <a:spcPts val="300"/>
              </a:spcBef>
              <a:spcAft>
                <a:spcPts val="300"/>
              </a:spcAft>
            </a:pPr>
            <a:r>
              <a:rPr lang="fr-FR" sz="1400" baseline="30000" dirty="0">
                <a:solidFill>
                  <a:srgbClr val="000000"/>
                </a:solidFill>
                <a:latin typeface="Arial" panose="020B0604020202020204" pitchFamily="34" charset="0"/>
                <a:cs typeface="Arial" panose="020B0604020202020204" pitchFamily="34" charset="0"/>
              </a:rPr>
              <a:t>3</a:t>
            </a: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Les traités internationaux et les autres obligations de droit international existants ne pourront pas être modifiés ni étendus de manière contraire aux al. 1 et 2.</a:t>
            </a:r>
          </a:p>
          <a:p>
            <a:pPr>
              <a:lnSpc>
                <a:spcPct val="100000"/>
              </a:lnSpc>
              <a:spcBef>
                <a:spcPts val="1200"/>
              </a:spcBef>
              <a:spcAft>
                <a:spcPts val="600"/>
              </a:spcAft>
            </a:pPr>
            <a:r>
              <a:rPr lang="fr-FR" sz="1500" i="1" dirty="0">
                <a:solidFill>
                  <a:srgbClr val="000000"/>
                </a:solidFill>
                <a:latin typeface="Arial" panose="020B0604020202020204" pitchFamily="34" charset="0"/>
                <a:cs typeface="Arial" panose="020B0604020202020204" pitchFamily="34" charset="0"/>
              </a:rPr>
              <a:t>Art. 197, ch. 122</a:t>
            </a:r>
            <a:br>
              <a:rPr lang="fr-FR" sz="1500" i="1" dirty="0">
                <a:solidFill>
                  <a:srgbClr val="000000"/>
                </a:solidFill>
                <a:latin typeface="Arial" panose="020B0604020202020204" pitchFamily="34" charset="0"/>
                <a:cs typeface="Arial" panose="020B0604020202020204" pitchFamily="34" charset="0"/>
              </a:rPr>
            </a:br>
            <a:r>
              <a:rPr lang="fr-FR" sz="1500" i="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 Disposition transitoire ad art. 121b (Immigration sans libre circulation des personnes)</a:t>
            </a:r>
          </a:p>
          <a:p>
            <a:pPr>
              <a:lnSpc>
                <a:spcPct val="100000"/>
              </a:lnSpc>
              <a:spcBef>
                <a:spcPts val="300"/>
              </a:spcBef>
              <a:spcAft>
                <a:spcPts val="300"/>
              </a:spcAft>
            </a:pPr>
            <a:r>
              <a:rPr lang="fr-FR" sz="1400" baseline="30000" dirty="0">
                <a:solidFill>
                  <a:srgbClr val="000000"/>
                </a:solidFill>
                <a:latin typeface="Arial" panose="020B0604020202020204" pitchFamily="34" charset="0"/>
                <a:cs typeface="Arial" panose="020B0604020202020204" pitchFamily="34" charset="0"/>
              </a:rPr>
              <a:t>1</a:t>
            </a: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Des négociations seront menées afin que l’Accord du 21 juin 1999 entre la Confédération suisse d’une part, et la Communauté européenne et ses Etats membres, d’autre part, sur la libre circulation des personnes3 cesse d’être en vigueur dans les douze mois qui suivent l’acceptation de l’art. 121b par le peuple et les cantons.</a:t>
            </a:r>
          </a:p>
          <a:p>
            <a:pPr>
              <a:lnSpc>
                <a:spcPct val="100000"/>
              </a:lnSpc>
              <a:spcBef>
                <a:spcPts val="300"/>
              </a:spcBef>
              <a:spcAft>
                <a:spcPts val="300"/>
              </a:spcAft>
            </a:pPr>
            <a:r>
              <a:rPr lang="fr-FR" sz="1400" baseline="30000" dirty="0">
                <a:solidFill>
                  <a:srgbClr val="000000"/>
                </a:solidFill>
                <a:latin typeface="Arial" panose="020B0604020202020204" pitchFamily="34" charset="0"/>
                <a:cs typeface="Arial" panose="020B0604020202020204" pitchFamily="34" charset="0"/>
              </a:rPr>
              <a:t>2</a:t>
            </a:r>
            <a:r>
              <a:rPr lang="fr-FR"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Si cet objectif n’est pas atteint, le Conseil fédéral dénonce l’accord visé à l’al. 1 dans un délai supplémentaire de 30 jours.</a:t>
            </a:r>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3</a:t>
            </a:fld>
            <a:endParaRPr lang="de-CH" dirty="0"/>
          </a:p>
        </p:txBody>
      </p:sp>
    </p:spTree>
    <p:extLst>
      <p:ext uri="{BB962C8B-B14F-4D97-AF65-F5344CB8AC3E}">
        <p14:creationId xmlns:p14="http://schemas.microsoft.com/office/powerpoint/2010/main" val="2795434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a:xfrm>
            <a:off x="911225" y="1354343"/>
            <a:ext cx="10289875" cy="646892"/>
          </a:xfrm>
        </p:spPr>
        <p:txBody>
          <a:bodyPr/>
          <a:lstStyle/>
          <a:p>
            <a:r>
              <a:rPr lang="de-DE" dirty="0" err="1"/>
              <a:t>Les</a:t>
            </a:r>
            <a:r>
              <a:rPr lang="de-DE" dirty="0"/>
              <a:t> </a:t>
            </a:r>
            <a:r>
              <a:rPr lang="de-DE" dirty="0" err="1"/>
              <a:t>Bilatérales</a:t>
            </a:r>
            <a:r>
              <a:rPr lang="de-DE" dirty="0"/>
              <a:t> I </a:t>
            </a:r>
            <a:r>
              <a:rPr lang="de-DE" dirty="0" err="1"/>
              <a:t>sont</a:t>
            </a:r>
            <a:r>
              <a:rPr lang="de-DE" dirty="0"/>
              <a:t> en </a:t>
            </a:r>
            <a:r>
              <a:rPr lang="de-DE" dirty="0" err="1"/>
              <a:t>péril</a:t>
            </a:r>
            <a:r>
              <a:rPr lang="de-DE" dirty="0"/>
              <a:t> </a:t>
            </a:r>
            <a:endParaRPr lang="de-CH" dirty="0"/>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4</a:t>
            </a:fld>
            <a:endParaRPr lang="de-CH" dirty="0"/>
          </a:p>
        </p:txBody>
      </p:sp>
      <p:pic>
        <p:nvPicPr>
          <p:cNvPr id="12" name="Onlinemedien 11" title="SMT KI NEIN FRANZOESISCH">
            <a:hlinkClick r:id="" action="ppaction://media"/>
            <a:extLst>
              <a:ext uri="{FF2B5EF4-FFF2-40B4-BE49-F238E27FC236}">
                <a16:creationId xmlns:a16="http://schemas.microsoft.com/office/drawing/2014/main" id="{6E19633E-D8BF-4B43-8765-46BCA5D5B874}"/>
              </a:ext>
            </a:extLst>
          </p:cNvPr>
          <p:cNvPicPr>
            <a:picLocks noRot="1" noChangeAspect="1"/>
          </p:cNvPicPr>
          <p:nvPr>
            <a:videoFile r:link="rId1"/>
          </p:nvPr>
        </p:nvPicPr>
        <p:blipFill>
          <a:blip r:embed="rId3"/>
          <a:stretch>
            <a:fillRect/>
          </a:stretch>
        </p:blipFill>
        <p:spPr>
          <a:xfrm>
            <a:off x="911225" y="2205038"/>
            <a:ext cx="6096000" cy="3429000"/>
          </a:xfrm>
          <a:prstGeom prst="rect">
            <a:avLst/>
          </a:prstGeom>
        </p:spPr>
      </p:pic>
    </p:spTree>
    <p:extLst>
      <p:ext uri="{BB962C8B-B14F-4D97-AF65-F5344CB8AC3E}">
        <p14:creationId xmlns:p14="http://schemas.microsoft.com/office/powerpoint/2010/main" val="407819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lstStyle/>
          <a:p>
            <a:r>
              <a:rPr lang="fr-CH" dirty="0"/>
              <a:t>Quatre arguments NON importants</a:t>
            </a:r>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xfrm>
            <a:off x="838200" y="2182483"/>
            <a:ext cx="9991725" cy="4170692"/>
          </a:xfrm>
          <a:noFill/>
        </p:spPr>
        <p:txBody>
          <a:bodyPr>
            <a:normAutofit/>
          </a:bodyPr>
          <a:lstStyle/>
          <a:p>
            <a:pPr>
              <a:lnSpc>
                <a:spcPct val="110000"/>
              </a:lnSpc>
              <a:spcBef>
                <a:spcPts val="600"/>
              </a:spcBef>
              <a:spcAft>
                <a:spcPts val="1200"/>
              </a:spcAft>
            </a:pPr>
            <a:r>
              <a:rPr lang="fr-FR" sz="1900" b="1" dirty="0">
                <a:solidFill>
                  <a:srgbClr val="FF0082"/>
                </a:solidFill>
                <a:latin typeface="Arial" panose="020B0604020202020204" pitchFamily="34" charset="0"/>
                <a:cs typeface="Arial" panose="020B0604020202020204" pitchFamily="34" charset="0"/>
              </a:rPr>
              <a:t>NON à la destruction négligente des accords bilatéraux</a:t>
            </a:r>
            <a:br>
              <a:rPr lang="fr-FR" sz="1800" b="1" dirty="0">
                <a:solidFill>
                  <a:srgbClr val="FF0082"/>
                </a:solidFill>
                <a:latin typeface="Arial" panose="020B0604020202020204" pitchFamily="34" charset="0"/>
                <a:cs typeface="Arial" panose="020B0604020202020204" pitchFamily="34" charset="0"/>
              </a:rPr>
            </a:br>
            <a:r>
              <a:rPr lang="fr-FR" i="0" dirty="0">
                <a:solidFill>
                  <a:schemeClr val="tx1"/>
                </a:solidFill>
                <a:effectLst/>
                <a:latin typeface="Arial" panose="020B0604020202020204" pitchFamily="34" charset="0"/>
                <a:cs typeface="Arial" panose="020B0604020202020204" pitchFamily="34" charset="0"/>
              </a:rPr>
              <a:t>L’initiative détruit la voie bilatérale de la Suisse, qui est la base de notre </a:t>
            </a:r>
            <a:r>
              <a:rPr lang="fr-FR" dirty="0">
                <a:latin typeface="Arial" panose="020B0604020202020204" pitchFamily="34" charset="0"/>
                <a:cs typeface="Arial" panose="020B0604020202020204" pitchFamily="34" charset="0"/>
              </a:rPr>
              <a:t>politique</a:t>
            </a:r>
            <a:r>
              <a:rPr lang="fr-FR" i="0" dirty="0">
                <a:solidFill>
                  <a:schemeClr val="tx1"/>
                </a:solidFill>
                <a:effectLst/>
                <a:latin typeface="Arial" panose="020B0604020202020204" pitchFamily="34" charset="0"/>
                <a:cs typeface="Arial" panose="020B0604020202020204" pitchFamily="34" charset="0"/>
              </a:rPr>
              <a:t> européenne réussie.</a:t>
            </a:r>
          </a:p>
          <a:p>
            <a:pPr>
              <a:lnSpc>
                <a:spcPct val="110000"/>
              </a:lnSpc>
              <a:spcBef>
                <a:spcPts val="600"/>
              </a:spcBef>
              <a:spcAft>
                <a:spcPts val="1200"/>
              </a:spcAft>
            </a:pPr>
            <a:r>
              <a:rPr lang="fr-FR" sz="1900" b="1" dirty="0">
                <a:solidFill>
                  <a:srgbClr val="FF0082"/>
                </a:solidFill>
                <a:latin typeface="Arial" panose="020B0604020202020204" pitchFamily="34" charset="0"/>
                <a:cs typeface="Arial" panose="020B0604020202020204" pitchFamily="34" charset="0"/>
              </a:rPr>
              <a:t>NON à la résiliation sans alternatives crédibles</a:t>
            </a:r>
            <a:br>
              <a:rPr lang="fr-FR" sz="1800" b="1" dirty="0">
                <a:solidFill>
                  <a:srgbClr val="FF0082"/>
                </a:solidFill>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Les initiateurs n’ont aucune alternative crédible aux traités bilatéraux avec l’UE.</a:t>
            </a:r>
            <a:endParaRPr lang="de-CH" dirty="0">
              <a:latin typeface="Arial" panose="020B0604020202020204" pitchFamily="34" charset="0"/>
              <a:cs typeface="Arial" panose="020B0604020202020204" pitchFamily="34" charset="0"/>
            </a:endParaRPr>
          </a:p>
          <a:p>
            <a:pPr>
              <a:lnSpc>
                <a:spcPct val="110000"/>
              </a:lnSpc>
              <a:spcBef>
                <a:spcPts val="600"/>
              </a:spcBef>
              <a:spcAft>
                <a:spcPts val="1200"/>
              </a:spcAft>
            </a:pPr>
            <a:r>
              <a:rPr lang="fr-FR" sz="1900" b="1" dirty="0">
                <a:solidFill>
                  <a:srgbClr val="FF0082"/>
                </a:solidFill>
                <a:latin typeface="Arial" panose="020B0604020202020204" pitchFamily="34" charset="0"/>
                <a:cs typeface="Arial" panose="020B0604020202020204" pitchFamily="34" charset="0"/>
              </a:rPr>
              <a:t>NON à une résiliation qui plonge dans l’incertitude</a:t>
            </a:r>
            <a:br>
              <a:rPr lang="fr-FR" sz="1800" b="1" dirty="0">
                <a:solidFill>
                  <a:srgbClr val="FF0082"/>
                </a:solidFill>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En période d’incertitude mondiale, il est indispensable d’avoir des relations stables avec l’UE, notre principal partenaire commercial.</a:t>
            </a:r>
            <a:endParaRPr lang="de-DE" dirty="0">
              <a:latin typeface="Arial" panose="020B0604020202020204" pitchFamily="34" charset="0"/>
              <a:cs typeface="Arial" panose="020B0604020202020204" pitchFamily="34" charset="0"/>
            </a:endParaRPr>
          </a:p>
          <a:p>
            <a:pPr>
              <a:lnSpc>
                <a:spcPct val="110000"/>
              </a:lnSpc>
              <a:spcBef>
                <a:spcPts val="600"/>
              </a:spcBef>
              <a:spcAft>
                <a:spcPts val="300"/>
              </a:spcAft>
            </a:pPr>
            <a:r>
              <a:rPr lang="fr-FR" sz="1900" b="1" dirty="0">
                <a:solidFill>
                  <a:srgbClr val="FF0082"/>
                </a:solidFill>
                <a:latin typeface="Arial" panose="020B0604020202020204" pitchFamily="34" charset="0"/>
                <a:cs typeface="Arial" panose="020B0604020202020204" pitchFamily="34" charset="0"/>
              </a:rPr>
              <a:t>NON à un cavalier seul hostile à la formation et à la recherche</a:t>
            </a:r>
            <a:br>
              <a:rPr lang="fr-FR" sz="1800" b="1" dirty="0">
                <a:solidFill>
                  <a:srgbClr val="FF0082"/>
                </a:solidFill>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L’initiative coupe la formation et la recherche suisses de l’univers international.</a:t>
            </a:r>
            <a:endParaRPr lang="de-DE" dirty="0">
              <a:latin typeface="Arial" panose="020B0604020202020204" pitchFamily="34" charset="0"/>
              <a:cs typeface="Arial" panose="020B0604020202020204" pitchFamily="34" charset="0"/>
            </a:endParaRPr>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5</a:t>
            </a:fld>
            <a:endParaRPr lang="de-CH" dirty="0"/>
          </a:p>
        </p:txBody>
      </p:sp>
    </p:spTree>
    <p:extLst>
      <p:ext uri="{BB962C8B-B14F-4D97-AF65-F5344CB8AC3E}">
        <p14:creationId xmlns:p14="http://schemas.microsoft.com/office/powerpoint/2010/main" val="2929104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normAutofit/>
          </a:bodyPr>
          <a:lstStyle/>
          <a:p>
            <a:r>
              <a:rPr lang="de-DE" dirty="0" err="1"/>
              <a:t>Résilier</a:t>
            </a:r>
            <a:r>
              <a:rPr lang="de-DE" dirty="0"/>
              <a:t>? </a:t>
            </a:r>
            <a:r>
              <a:rPr lang="de-DE" dirty="0" err="1"/>
              <a:t>Certainement</a:t>
            </a:r>
            <a:r>
              <a:rPr lang="de-DE" dirty="0"/>
              <a:t> </a:t>
            </a:r>
            <a:r>
              <a:rPr lang="de-DE" dirty="0" err="1"/>
              <a:t>pas</a:t>
            </a:r>
            <a:r>
              <a:rPr lang="de-DE" dirty="0"/>
              <a:t>!</a:t>
            </a:r>
            <a:endParaRPr lang="de-CH" dirty="0"/>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ln>
            <a:noFill/>
          </a:ln>
        </p:spPr>
        <p:txBody>
          <a:bodyPr/>
          <a:lstStyle/>
          <a:p>
            <a:endParaRPr lang="de-DE" dirty="0"/>
          </a:p>
          <a:p>
            <a:endParaRPr lang="de-CH" dirty="0"/>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6</a:t>
            </a:fld>
            <a:endParaRPr lang="de-CH" dirty="0"/>
          </a:p>
        </p:txBody>
      </p:sp>
      <p:pic>
        <p:nvPicPr>
          <p:cNvPr id="6" name="Grafik 5">
            <a:extLst>
              <a:ext uri="{FF2B5EF4-FFF2-40B4-BE49-F238E27FC236}">
                <a16:creationId xmlns:a16="http://schemas.microsoft.com/office/drawing/2014/main" id="{063F8148-4CDE-4ADE-B74A-B9C8707DE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225" y="2205038"/>
            <a:ext cx="3312000" cy="3312000"/>
          </a:xfrm>
          <a:prstGeom prst="rect">
            <a:avLst/>
          </a:prstGeom>
        </p:spPr>
      </p:pic>
      <p:pic>
        <p:nvPicPr>
          <p:cNvPr id="8" name="Grafik 7">
            <a:extLst>
              <a:ext uri="{FF2B5EF4-FFF2-40B4-BE49-F238E27FC236}">
                <a16:creationId xmlns:a16="http://schemas.microsoft.com/office/drawing/2014/main" id="{D5BB7098-9BE3-423A-94FB-798C58DD34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6777" y="2205038"/>
            <a:ext cx="3312000" cy="3312000"/>
          </a:xfrm>
          <a:prstGeom prst="rect">
            <a:avLst/>
          </a:prstGeom>
        </p:spPr>
      </p:pic>
    </p:spTree>
    <p:extLst>
      <p:ext uri="{BB962C8B-B14F-4D97-AF65-F5344CB8AC3E}">
        <p14:creationId xmlns:p14="http://schemas.microsoft.com/office/powerpoint/2010/main" val="1033504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normAutofit/>
          </a:bodyPr>
          <a:lstStyle/>
          <a:p>
            <a:r>
              <a:rPr lang="de-DE" dirty="0" err="1"/>
              <a:t>Résilier</a:t>
            </a:r>
            <a:r>
              <a:rPr lang="de-DE" dirty="0"/>
              <a:t>? </a:t>
            </a:r>
            <a:r>
              <a:rPr lang="de-DE" dirty="0" err="1"/>
              <a:t>Certainement</a:t>
            </a:r>
            <a:r>
              <a:rPr lang="de-DE" dirty="0"/>
              <a:t> </a:t>
            </a:r>
            <a:r>
              <a:rPr lang="de-DE" dirty="0" err="1"/>
              <a:t>pas</a:t>
            </a:r>
            <a:r>
              <a:rPr lang="de-DE" dirty="0"/>
              <a:t>!</a:t>
            </a:r>
            <a:endParaRPr lang="de-CH" dirty="0"/>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ln>
            <a:noFill/>
          </a:ln>
        </p:spPr>
        <p:txBody>
          <a:bodyPr/>
          <a:lstStyle/>
          <a:p>
            <a:endParaRPr lang="de-DE" dirty="0"/>
          </a:p>
          <a:p>
            <a:endParaRPr lang="de-CH" dirty="0"/>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7</a:t>
            </a:fld>
            <a:endParaRPr lang="de-CH" dirty="0"/>
          </a:p>
        </p:txBody>
      </p:sp>
      <p:pic>
        <p:nvPicPr>
          <p:cNvPr id="5" name="Grafik 4">
            <a:extLst>
              <a:ext uri="{FF2B5EF4-FFF2-40B4-BE49-F238E27FC236}">
                <a16:creationId xmlns:a16="http://schemas.microsoft.com/office/drawing/2014/main" id="{C81D6FF5-B64B-43BB-B1E3-3E41E0F4DD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6302" y="2205038"/>
            <a:ext cx="3312000" cy="3312000"/>
          </a:xfrm>
          <a:prstGeom prst="rect">
            <a:avLst/>
          </a:prstGeom>
        </p:spPr>
      </p:pic>
      <p:pic>
        <p:nvPicPr>
          <p:cNvPr id="10" name="Grafik 9">
            <a:extLst>
              <a:ext uri="{FF2B5EF4-FFF2-40B4-BE49-F238E27FC236}">
                <a16:creationId xmlns:a16="http://schemas.microsoft.com/office/drawing/2014/main" id="{BCAB429E-6276-4F3F-BCA4-0DF72E5C09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25" y="2205038"/>
            <a:ext cx="3312000" cy="3312000"/>
          </a:xfrm>
          <a:prstGeom prst="rect">
            <a:avLst/>
          </a:prstGeom>
        </p:spPr>
      </p:pic>
    </p:spTree>
    <p:extLst>
      <p:ext uri="{BB962C8B-B14F-4D97-AF65-F5344CB8AC3E}">
        <p14:creationId xmlns:p14="http://schemas.microsoft.com/office/powerpoint/2010/main" val="2051327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1016A7-1CF6-48CA-9BFF-39B9FBEF69AD}"/>
              </a:ext>
            </a:extLst>
          </p:cNvPr>
          <p:cNvSpPr>
            <a:spLocks noGrp="1"/>
          </p:cNvSpPr>
          <p:nvPr>
            <p:ph type="title"/>
          </p:nvPr>
        </p:nvSpPr>
        <p:spPr/>
        <p:txBody>
          <a:bodyPr>
            <a:normAutofit/>
          </a:bodyPr>
          <a:lstStyle/>
          <a:p>
            <a:r>
              <a:rPr lang="de-DE" dirty="0" err="1"/>
              <a:t>Résilier</a:t>
            </a:r>
            <a:r>
              <a:rPr lang="de-DE" dirty="0"/>
              <a:t>? </a:t>
            </a:r>
            <a:r>
              <a:rPr lang="de-DE" dirty="0" err="1"/>
              <a:t>Certainement</a:t>
            </a:r>
            <a:r>
              <a:rPr lang="de-DE" dirty="0"/>
              <a:t> </a:t>
            </a:r>
            <a:r>
              <a:rPr lang="de-DE" dirty="0" err="1"/>
              <a:t>pas</a:t>
            </a:r>
            <a:r>
              <a:rPr lang="de-DE" dirty="0"/>
              <a:t>!!</a:t>
            </a:r>
            <a:endParaRPr lang="de-CH" dirty="0"/>
          </a:p>
        </p:txBody>
      </p:sp>
      <p:sp>
        <p:nvSpPr>
          <p:cNvPr id="3" name="Inhaltsplatzhalter 2">
            <a:extLst>
              <a:ext uri="{FF2B5EF4-FFF2-40B4-BE49-F238E27FC236}">
                <a16:creationId xmlns:a16="http://schemas.microsoft.com/office/drawing/2014/main" id="{460A351D-FEFB-4462-BD0C-F8D8F9A020D9}"/>
              </a:ext>
            </a:extLst>
          </p:cNvPr>
          <p:cNvSpPr>
            <a:spLocks noGrp="1"/>
          </p:cNvSpPr>
          <p:nvPr>
            <p:ph idx="1"/>
          </p:nvPr>
        </p:nvSpPr>
        <p:spPr>
          <a:ln>
            <a:noFill/>
          </a:ln>
        </p:spPr>
        <p:txBody>
          <a:bodyPr/>
          <a:lstStyle/>
          <a:p>
            <a:endParaRPr lang="de-DE" dirty="0"/>
          </a:p>
          <a:p>
            <a:endParaRPr lang="de-CH" dirty="0"/>
          </a:p>
        </p:txBody>
      </p:sp>
      <p:sp>
        <p:nvSpPr>
          <p:cNvPr id="4" name="Foliennummernplatzhalter 3">
            <a:extLst>
              <a:ext uri="{FF2B5EF4-FFF2-40B4-BE49-F238E27FC236}">
                <a16:creationId xmlns:a16="http://schemas.microsoft.com/office/drawing/2014/main" id="{44C14715-C9B5-480C-B67C-5937BF0FA868}"/>
              </a:ext>
            </a:extLst>
          </p:cNvPr>
          <p:cNvSpPr>
            <a:spLocks noGrp="1"/>
          </p:cNvSpPr>
          <p:nvPr>
            <p:ph type="sldNum" sz="quarter" idx="4"/>
          </p:nvPr>
        </p:nvSpPr>
        <p:spPr/>
        <p:txBody>
          <a:bodyPr/>
          <a:lstStyle/>
          <a:p>
            <a:fld id="{67EEA176-412C-4940-B42E-5C8DC93F330E}" type="slidenum">
              <a:rPr lang="de-CH" smtClean="0"/>
              <a:pPr/>
              <a:t>8</a:t>
            </a:fld>
            <a:endParaRPr lang="de-CH" dirty="0"/>
          </a:p>
        </p:txBody>
      </p:sp>
      <p:pic>
        <p:nvPicPr>
          <p:cNvPr id="5" name="Grafik 4">
            <a:extLst>
              <a:ext uri="{FF2B5EF4-FFF2-40B4-BE49-F238E27FC236}">
                <a16:creationId xmlns:a16="http://schemas.microsoft.com/office/drawing/2014/main" id="{9CA8F23F-026F-4A54-94C2-E8434399EF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6777" y="2191657"/>
            <a:ext cx="3312000" cy="3312000"/>
          </a:xfrm>
          <a:prstGeom prst="rect">
            <a:avLst/>
          </a:prstGeom>
        </p:spPr>
      </p:pic>
      <p:pic>
        <p:nvPicPr>
          <p:cNvPr id="6" name="Grafik 5">
            <a:extLst>
              <a:ext uri="{FF2B5EF4-FFF2-40B4-BE49-F238E27FC236}">
                <a16:creationId xmlns:a16="http://schemas.microsoft.com/office/drawing/2014/main" id="{914028B5-DFD4-4F8A-8D1D-3BCD7D559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225" y="2205038"/>
            <a:ext cx="3312000" cy="3312000"/>
          </a:xfrm>
          <a:prstGeom prst="rect">
            <a:avLst/>
          </a:prstGeom>
        </p:spPr>
      </p:pic>
    </p:spTree>
    <p:extLst>
      <p:ext uri="{BB962C8B-B14F-4D97-AF65-F5344CB8AC3E}">
        <p14:creationId xmlns:p14="http://schemas.microsoft.com/office/powerpoint/2010/main" val="2594251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8F695-33B1-45DE-8479-292D2395D1B7}"/>
              </a:ext>
            </a:extLst>
          </p:cNvPr>
          <p:cNvSpPr>
            <a:spLocks noGrp="1"/>
          </p:cNvSpPr>
          <p:nvPr>
            <p:ph type="title"/>
          </p:nvPr>
        </p:nvSpPr>
        <p:spPr/>
        <p:txBody>
          <a:bodyPr/>
          <a:lstStyle/>
          <a:p>
            <a:r>
              <a:rPr lang="fr-CH" dirty="0"/>
              <a:t>Participez maintenant</a:t>
            </a:r>
            <a:endParaRPr lang="de-CH" dirty="0"/>
          </a:p>
        </p:txBody>
      </p:sp>
      <p:sp>
        <p:nvSpPr>
          <p:cNvPr id="3" name="Inhaltsplatzhalter 2">
            <a:extLst>
              <a:ext uri="{FF2B5EF4-FFF2-40B4-BE49-F238E27FC236}">
                <a16:creationId xmlns:a16="http://schemas.microsoft.com/office/drawing/2014/main" id="{2914C255-15B3-4670-A21F-2D3A383E9B9D}"/>
              </a:ext>
            </a:extLst>
          </p:cNvPr>
          <p:cNvSpPr>
            <a:spLocks noGrp="1"/>
          </p:cNvSpPr>
          <p:nvPr>
            <p:ph idx="1"/>
          </p:nvPr>
        </p:nvSpPr>
        <p:spPr>
          <a:xfrm>
            <a:off x="838200" y="2182483"/>
            <a:ext cx="10289876" cy="3739346"/>
          </a:xfrm>
          <a:noFill/>
        </p:spPr>
        <p:txBody>
          <a:bodyPr>
            <a:normAutofit/>
          </a:bodyPr>
          <a:lstStyle/>
          <a:p>
            <a:r>
              <a:rPr lang="fr-CH" dirty="0">
                <a:hlinkClick r:id="rId2"/>
              </a:rPr>
              <a:t>Cliquez ici pour ouvrir la campagne</a:t>
            </a:r>
            <a:r>
              <a:rPr lang="fr-CH" dirty="0"/>
              <a:t> </a:t>
            </a:r>
          </a:p>
          <a:p>
            <a:r>
              <a:rPr lang="fr-CH" dirty="0">
                <a:hlinkClick r:id="rId3"/>
              </a:rPr>
              <a:t>Cliquez ici pour accéder directement au matériel de la campagne</a:t>
            </a:r>
          </a:p>
          <a:p>
            <a:endParaRPr lang="de-CH" dirty="0"/>
          </a:p>
          <a:p>
            <a:pPr marL="285750" indent="-285750">
              <a:buFont typeface="Wingdings" panose="05000000000000000000" pitchFamily="2" charset="2"/>
              <a:buChar char="§"/>
            </a:pPr>
            <a:r>
              <a:rPr lang="fr-CH" dirty="0">
                <a:solidFill>
                  <a:schemeClr val="tx1"/>
                </a:solidFill>
              </a:rPr>
              <a:t>Copiez le pied de page dans votre signature </a:t>
            </a:r>
          </a:p>
          <a:p>
            <a:pPr marL="285750" indent="-285750">
              <a:buFont typeface="Wingdings" panose="05000000000000000000" pitchFamily="2" charset="2"/>
              <a:buChar char="§"/>
            </a:pPr>
            <a:r>
              <a:rPr lang="fr-CH" dirty="0">
                <a:solidFill>
                  <a:schemeClr val="tx1"/>
                </a:solidFill>
              </a:rPr>
              <a:t>Reliez le pied de page à notre site de campagne</a:t>
            </a:r>
          </a:p>
          <a:p>
            <a:pPr marL="285750" indent="-285750">
              <a:buFont typeface="Wingdings" panose="05000000000000000000" pitchFamily="2" charset="2"/>
              <a:buChar char="§"/>
            </a:pPr>
            <a:r>
              <a:rPr lang="fr-CH" dirty="0">
                <a:solidFill>
                  <a:schemeClr val="tx1"/>
                </a:solidFill>
              </a:rPr>
              <a:t>Diffusez l’animation «Guillotine» via vos réseaux sociaux</a:t>
            </a:r>
          </a:p>
          <a:p>
            <a:pPr marL="285750" indent="-285750">
              <a:buFont typeface="Wingdings" panose="05000000000000000000" pitchFamily="2" charset="2"/>
              <a:buChar char="§"/>
            </a:pPr>
            <a:r>
              <a:rPr lang="fr-CH" dirty="0">
                <a:solidFill>
                  <a:schemeClr val="tx1"/>
                </a:solidFill>
              </a:rPr>
              <a:t>Téléchargez les bannières/bannières pour médias sociaux de votre choix sous forme d’image ou d’animation et diffusez-les via LinkedIn</a:t>
            </a:r>
          </a:p>
          <a:p>
            <a:pPr marL="285750" indent="-285750">
              <a:buFont typeface="Wingdings" panose="05000000000000000000" pitchFamily="2" charset="2"/>
              <a:buChar char="§"/>
            </a:pPr>
            <a:r>
              <a:rPr lang="fr-CH" dirty="0">
                <a:solidFill>
                  <a:schemeClr val="tx1"/>
                </a:solidFill>
              </a:rPr>
              <a:t>Rédigez vous-même un texte et envoyez-le nous pour en concevoir une bannière</a:t>
            </a:r>
          </a:p>
          <a:p>
            <a:pPr marL="285750" indent="-285750">
              <a:buFont typeface="Wingdings" panose="05000000000000000000" pitchFamily="2" charset="2"/>
              <a:buChar char="§"/>
            </a:pPr>
            <a:endParaRPr lang="de-CH" dirty="0">
              <a:solidFill>
                <a:schemeClr val="tx1"/>
              </a:solidFill>
            </a:endParaRPr>
          </a:p>
          <a:p>
            <a:r>
              <a:rPr lang="fr-CH" dirty="0">
                <a:solidFill>
                  <a:schemeClr val="tx1"/>
                </a:solidFill>
              </a:rPr>
              <a:t>D’ores et déjà merci de votre soutien.</a:t>
            </a:r>
            <a:endParaRPr lang="de-CH" dirty="0">
              <a:solidFill>
                <a:schemeClr val="tx1"/>
              </a:solidFill>
            </a:endParaRPr>
          </a:p>
        </p:txBody>
      </p:sp>
      <p:sp>
        <p:nvSpPr>
          <p:cNvPr id="4" name="Foliennummernplatzhalter 3">
            <a:extLst>
              <a:ext uri="{FF2B5EF4-FFF2-40B4-BE49-F238E27FC236}">
                <a16:creationId xmlns:a16="http://schemas.microsoft.com/office/drawing/2014/main" id="{F63D5D43-1255-4780-97C9-14DF80C1C2BB}"/>
              </a:ext>
            </a:extLst>
          </p:cNvPr>
          <p:cNvSpPr>
            <a:spLocks noGrp="1"/>
          </p:cNvSpPr>
          <p:nvPr>
            <p:ph type="sldNum" sz="quarter" idx="4"/>
          </p:nvPr>
        </p:nvSpPr>
        <p:spPr/>
        <p:txBody>
          <a:bodyPr/>
          <a:lstStyle/>
          <a:p>
            <a:fld id="{67EEA176-412C-4940-B42E-5C8DC93F330E}" type="slidenum">
              <a:rPr lang="de-CH" smtClean="0"/>
              <a:pPr/>
              <a:t>9</a:t>
            </a:fld>
            <a:endParaRPr lang="de-CH" dirty="0"/>
          </a:p>
        </p:txBody>
      </p:sp>
    </p:spTree>
    <p:extLst>
      <p:ext uri="{BB962C8B-B14F-4D97-AF65-F5344CB8AC3E}">
        <p14:creationId xmlns:p14="http://schemas.microsoft.com/office/powerpoint/2010/main" val="2373708492"/>
      </p:ext>
    </p:extLst>
  </p:cSld>
  <p:clrMapOvr>
    <a:masterClrMapping/>
  </p:clrMapOvr>
</p:sld>
</file>

<file path=ppt/theme/theme1.xml><?xml version="1.0" encoding="utf-8"?>
<a:theme xmlns:a="http://schemas.openxmlformats.org/drawingml/2006/main" name="Office">
  <a:themeElements>
    <a:clrScheme name="SwissMedtech_Farben">
      <a:dk1>
        <a:sysClr val="windowText" lastClr="000000"/>
      </a:dk1>
      <a:lt1>
        <a:sysClr val="window" lastClr="FFFFFF"/>
      </a:lt1>
      <a:dk2>
        <a:srgbClr val="000000"/>
      </a:dk2>
      <a:lt2>
        <a:srgbClr val="FFFFFF"/>
      </a:lt2>
      <a:accent1>
        <a:srgbClr val="E20031"/>
      </a:accent1>
      <a:accent2>
        <a:srgbClr val="711426"/>
      </a:accent2>
      <a:accent3>
        <a:srgbClr val="144E5A"/>
      </a:accent3>
      <a:accent4>
        <a:srgbClr val="E95F55"/>
      </a:accent4>
      <a:accent5>
        <a:srgbClr val="724E56"/>
      </a:accent5>
      <a:accent6>
        <a:srgbClr val="566E79"/>
      </a:accent6>
      <a:hlink>
        <a:srgbClr val="144E5A"/>
      </a:hlink>
      <a:folHlink>
        <a:srgbClr val="E20031"/>
      </a:folHlink>
    </a:clrScheme>
    <a:fontScheme name="Gesta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Words>
  <Application>Microsoft Office PowerPoint</Application>
  <PresentationFormat>Breitbild</PresentationFormat>
  <Paragraphs>45</Paragraphs>
  <Slides>9</Slides>
  <Notes>0</Notes>
  <HiddenSlides>0</HiddenSlides>
  <MMClips>1</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Calibri</vt:lpstr>
      <vt:lpstr>Wingdings</vt:lpstr>
      <vt:lpstr>Office</vt:lpstr>
      <vt:lpstr>PowerPoint-Präsentation</vt:lpstr>
      <vt:lpstr>Que veut l’initiative de résiliation?</vt:lpstr>
      <vt:lpstr>Enoncé de l’initiative de résiliation</vt:lpstr>
      <vt:lpstr>Les Bilatérales I sont en péril </vt:lpstr>
      <vt:lpstr>Quatre arguments NON importants</vt:lpstr>
      <vt:lpstr>Résilier? Certainement pas!</vt:lpstr>
      <vt:lpstr>Résilier? Certainement pas!</vt:lpstr>
      <vt:lpstr>Résilier? Certainement pas!!</vt:lpstr>
      <vt:lpstr>Participez maintenant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Claudia Guldimann</dc:creator>
  <cp:lastModifiedBy>Anita Holler</cp:lastModifiedBy>
  <cp:revision>28</cp:revision>
  <dcterms:created xsi:type="dcterms:W3CDTF">2020-08-03T13:03:05Z</dcterms:created>
  <dcterms:modified xsi:type="dcterms:W3CDTF">2020-08-07T10:25:06Z</dcterms:modified>
</cp:coreProperties>
</file>