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74" userDrawn="1">
          <p15:clr>
            <a:srgbClr val="A4A3A4"/>
          </p15:clr>
        </p15:guide>
        <p15:guide id="4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92" y="108"/>
      </p:cViewPr>
      <p:guideLst>
        <p:guide orient="horz" pos="1389"/>
        <p:guide pos="3840"/>
        <p:guide pos="574"/>
        <p:guide orient="horz" pos="226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9B25-360F-4829-B27C-39AE48DFF15A}" type="datetimeFigureOut">
              <a:rPr lang="de-CH" smtClean="0"/>
              <a:t>07.08.2020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8451F-7F8B-4B23-BEE1-A44E144CA23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4411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chaltkreis, Gerät enthält.&#10;&#10;Automatisch generierte Beschreibung">
            <a:extLst>
              <a:ext uri="{FF2B5EF4-FFF2-40B4-BE49-F238E27FC236}">
                <a16:creationId xmlns:a16="http://schemas.microsoft.com/office/drawing/2014/main" id="{10FCE97C-46B4-4BB2-8E9A-125CB275FC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604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8643FA-A330-4F9B-818B-E71E93777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EFF013-478F-4EDB-BCDE-AFF4B939B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113E91B-5651-4B1D-885C-3DE956B1EE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7279" y="6584375"/>
            <a:ext cx="28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67EEA176-412C-4940-B42E-5C8DC93F330E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185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3D9C26CC-5CFC-47ED-9E53-D2D1AD8D7A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141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75497-DC42-431C-B330-BE6FDF501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E4AC6CD-C5AE-488A-B4B5-5B53EFF073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122097"/>
            <a:ext cx="5181600" cy="405486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63F6683-F1C2-4892-B81A-F11FB8AF9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22097"/>
            <a:ext cx="5181600" cy="405486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A9651A1B-8AB7-45E3-9948-C89E4B8E2B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7279" y="6584375"/>
            <a:ext cx="28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67EEA176-412C-4940-B42E-5C8DC93F330E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10784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 descr="Ein Bild, das Frau, haltend, Mann, computer enthält.&#10;&#10;Automatisch generierte Beschreibung">
            <a:extLst>
              <a:ext uri="{FF2B5EF4-FFF2-40B4-BE49-F238E27FC236}">
                <a16:creationId xmlns:a16="http://schemas.microsoft.com/office/drawing/2014/main" id="{B9E2F3E5-F6A4-4BC9-9751-080C84383E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9"/>
            <a:ext cx="12192000" cy="1676400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89BC5BF-F938-43B0-BEA4-B5FB762AC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54343"/>
            <a:ext cx="10289875" cy="646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Einleitung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D3F3EE4-39BB-471C-9BEE-419A10936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82483"/>
            <a:ext cx="10289876" cy="3994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Untertitel – Text auf volle Breite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3" name="Datumsplatzhalter 3">
            <a:extLst>
              <a:ext uri="{FF2B5EF4-FFF2-40B4-BE49-F238E27FC236}">
                <a16:creationId xmlns:a16="http://schemas.microsoft.com/office/drawing/2014/main" id="{6171E529-581D-419F-8C55-63145B5BEF95}"/>
              </a:ext>
            </a:extLst>
          </p:cNvPr>
          <p:cNvSpPr txBox="1">
            <a:spLocks/>
          </p:cNvSpPr>
          <p:nvPr userDrawn="1"/>
        </p:nvSpPr>
        <p:spPr>
          <a:xfrm>
            <a:off x="744747" y="6500522"/>
            <a:ext cx="4730619" cy="2658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Kampagne</a:t>
            </a:r>
            <a:br>
              <a:rPr lang="de-DE" sz="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de-DE" sz="8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Nein zur radikalen Kündigungsinitiative</a:t>
            </a:r>
            <a:endParaRPr lang="de-CH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9C0918EE-E085-4F24-9475-482C5A4E6F34}"/>
              </a:ext>
            </a:extLst>
          </p:cNvPr>
          <p:cNvSpPr txBox="1">
            <a:spLocks/>
          </p:cNvSpPr>
          <p:nvPr userDrawn="1"/>
        </p:nvSpPr>
        <p:spPr>
          <a:xfrm>
            <a:off x="7000102" y="6385074"/>
            <a:ext cx="47306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800" b="1" i="0" u="none" strike="noStrike" kern="1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swiss-medtech.ch</a:t>
            </a:r>
          </a:p>
          <a:p>
            <a:r>
              <a:rPr lang="de-CH" sz="800" b="0" i="0" u="none" strike="noStrike" kern="1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/</a:t>
            </a:r>
            <a:r>
              <a:rPr lang="de-CH" sz="800" b="0" i="0" u="none" strike="noStrike" kern="12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kampagne</a:t>
            </a:r>
            <a:r>
              <a:rPr lang="de-CH" sz="800" b="0" i="0" u="none" strike="noStrike" kern="12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/nein-zur-radikalen-</a:t>
            </a:r>
            <a:r>
              <a:rPr lang="de-CH" sz="800" b="0" i="0" u="none" strike="noStrike" kern="1200" baseline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kuendigungsinitiative</a:t>
            </a:r>
            <a:endParaRPr lang="de-CH" sz="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Foliennummernplatzhalter 5">
            <a:extLst>
              <a:ext uri="{FF2B5EF4-FFF2-40B4-BE49-F238E27FC236}">
                <a16:creationId xmlns:a16="http://schemas.microsoft.com/office/drawing/2014/main" id="{915DEF20-6801-4039-8066-EDE68D5AD8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17279" y="6584375"/>
            <a:ext cx="2880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fld id="{67EEA176-412C-4940-B42E-5C8DC93F330E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3513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FF008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9nN2ECl3Xbw?feature=oembed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wiss-medtech.ch/kampagne/neinkuendigungsinitiativekampagnenmaterial" TargetMode="External"/><Relationship Id="rId2" Type="http://schemas.openxmlformats.org/officeDocument/2006/relationships/hyperlink" Target="https://www.swiss-medtech.ch/kampagne/nein-zur-radikalen-kuendigungsinitiat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377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Was will die Kündigungsinitiative?</a:t>
            </a:r>
            <a:endParaRPr lang="de-CH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82483"/>
            <a:ext cx="10308771" cy="3994480"/>
          </a:xfrm>
          <a:noFill/>
        </p:spPr>
        <p:txBody>
          <a:bodyPr/>
          <a:lstStyle/>
          <a:p>
            <a:r>
              <a:rPr lang="de-DE" sz="18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Forderung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Schweiz soll die Zuwanderung in Zukunft eigenständig regeln.</a:t>
            </a:r>
          </a:p>
          <a:p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18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dies erreicht werden soll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CH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Bundesrat hat nach einem Ja 12 Monate Zeit, um mit der EU über ein Ende der Personenfreizügigkeit zu verhandeln.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Gelingt dies nicht, muss er das Freizügigkeitsabkommen innerhalb von 30 Tagen zwingend kündigen.</a:t>
            </a:r>
            <a:endParaRPr lang="de-CH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CH" sz="15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Zusätzliche Änderung der Bundesverfassung: Die Schweiz darf künftig keinen Vertrag abschliessen, der ausländischen Staatsangehörigen Freizügigkeitsrechte gewährt.</a:t>
            </a:r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52941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Wortlaut der Kündigungsinitiative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82483"/>
            <a:ext cx="10482943" cy="4131231"/>
          </a:xfrm>
          <a:noFill/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CH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Die Bundesverfassung</a:t>
            </a:r>
            <a:r>
              <a:rPr lang="de-CH" sz="1200" baseline="42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de-CH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wird wie folgt geändert:</a:t>
            </a:r>
            <a:endParaRPr lang="de-CH" sz="15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de-CH" sz="15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121b </a:t>
            </a:r>
            <a:r>
              <a:rPr lang="de-CH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Zuwanderung </a:t>
            </a:r>
            <a:r>
              <a:rPr lang="de-CH" sz="15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ohne Personenfreizügigkeit</a:t>
            </a:r>
            <a:endParaRPr lang="de-CH" sz="1500" dirty="0">
              <a:solidFill>
                <a:schemeClr val="tx1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de-CH" sz="11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Die Schweiz regelt die Zuwanderung von Ausländerinnen und Ausländern eigenständig.</a:t>
            </a:r>
            <a:endParaRPr lang="de-CH" sz="14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de-CH" sz="11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Es dürfen keine neuen völkerrechtlichen Verträge abgeschlossen und keine anderen neuen völkerrechtlichen Verpflichtungen eingegangen werden, welche ausländischen Staatsangehörigen eine Personenfreizügigkeit gewähren.</a:t>
            </a:r>
            <a:endParaRPr lang="de-CH" sz="14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de-CH" sz="11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Bestehende völkerrechtliche Verträge und andere völkerrechtliche Verpflichtungen dürfen nicht im Widerspruch zu den Absätzen 1 und 2 angepasst oder erweitert werden.</a:t>
            </a:r>
            <a:endParaRPr lang="de-CH" sz="1500" i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de-CH" sz="15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Art. 197 Ziff. 12</a:t>
            </a:r>
            <a:r>
              <a:rPr lang="de-CH" sz="12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br>
              <a:rPr lang="de-CH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de-CH" sz="15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12. Übergangsbestimmungen zu Art. 121b (Zuwanderung ohne Personenfreizügigkeit)</a:t>
            </a:r>
            <a:endParaRPr lang="de-CH" sz="15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de-CH" sz="11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1 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Auf dem Verhandlungsweg ist anzustreben, dass das Abkommen vom 21. Juni 1999</a:t>
            </a:r>
            <a:r>
              <a:rPr lang="de-CH" sz="140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zwischen der Schweizerischen Eidgenossenschaft einerseits und der Europäischen Gemeinschaft und ihren Mitgliedstaaten andererseits über die Freizügigkeit innerhalb von zwölf Monaten nach Annahme von Artikel 121</a:t>
            </a:r>
            <a:r>
              <a:rPr lang="de-CH" sz="14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durch Volk und Stände ausser Kraft ist.</a:t>
            </a:r>
            <a:endParaRPr lang="de-CH" sz="14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de-CH" sz="1100" baseline="4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de-CH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Gelingt dies nicht, so kündigt der Bundesrat das Abkommen nach Absatz 1 innert weiteren 30 Tagen</a:t>
            </a:r>
            <a:r>
              <a:rPr lang="de-CH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de-CH" sz="15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95434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Bilateralen I stehen auf dem Spiel</a:t>
            </a:r>
            <a:endParaRPr lang="de-CH" dirty="0"/>
          </a:p>
        </p:txBody>
      </p:sp>
      <p:pic>
        <p:nvPicPr>
          <p:cNvPr id="5" name="Onlinemedien 4" title="SMT KI NEIN DEUTSCH">
            <a:hlinkClick r:id="" action="ppaction://media"/>
            <a:extLst>
              <a:ext uri="{FF2B5EF4-FFF2-40B4-BE49-F238E27FC236}">
                <a16:creationId xmlns:a16="http://schemas.microsoft.com/office/drawing/2014/main" id="{7B401070-6402-4B2E-AEFF-F6CA7F4F3BC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1225" y="2205038"/>
            <a:ext cx="6926489" cy="3896061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781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Vier wichtige NEIN-Argumente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</a:pPr>
            <a: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NEIN zur fahrlässigen Zerstörung des bilateralen Wegs</a:t>
            </a:r>
            <a:b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Die Initiative zerstört den bilateralen Weg der Schweiz und damit die Basis einer erfolgreichen Europapolitik.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</a:pPr>
            <a: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NEIN zur planlosen Kündigung – es ist keine gleichwertige Alternative in Sicht</a:t>
            </a:r>
            <a:b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Initianten haben keine brauchbare Alternative zu den bilateralen Verträgen mit der EU.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</a:pPr>
            <a: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NEIN zur verantwortungslosen Destabilisierung in schwierigen Zeiten</a:t>
            </a:r>
            <a:b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In global unsicheren Zeiten sind stabile Beziehungen zur EU als wichtigste Handelspartnerin unverzichtbar.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300"/>
              </a:spcAft>
            </a:pPr>
            <a: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NEIN zum bildungs- und forschungsfeindlichen Alleingang</a:t>
            </a:r>
            <a:br>
              <a:rPr lang="de-DE" sz="1900" b="1" dirty="0">
                <a:solidFill>
                  <a:srgbClr val="FF008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Schweizer Bildung und Forschung wird mit der Initiative international abgehängt.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929104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Kündigen? Sicher nicht!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endParaRPr lang="de-DE" dirty="0"/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6</a:t>
            </a:fld>
            <a:endParaRPr lang="de-CH" dirty="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B47FFFE-7092-4D87-BE11-2644C70B3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213043"/>
            <a:ext cx="3312000" cy="3312000"/>
          </a:xfrm>
          <a:prstGeom prst="rect">
            <a:avLst/>
          </a:prstGeom>
          <a:ln>
            <a:noFill/>
          </a:ln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85C40731-865B-4DAF-A91B-D45389A32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777" y="2213043"/>
            <a:ext cx="3312000" cy="331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3504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Kündigen? Sicher nicht!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endParaRPr lang="de-DE" dirty="0"/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7</a:t>
            </a:fld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FD2F5D8-F507-4039-8A4C-FAAA72DAC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205038"/>
            <a:ext cx="3312000" cy="3312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34F4B39-32EB-42C7-B94C-7D05CB8484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777" y="2205038"/>
            <a:ext cx="3312000" cy="3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327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1016A7-1CF6-48CA-9BFF-39B9FBEF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Kündigen? Sicher nicht!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0A351D-FEFB-4462-BD0C-F8D8F9A020D9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endParaRPr lang="de-DE" dirty="0"/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C14715-C9B5-480C-B67C-5937BF0FA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8</a:t>
            </a:fld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C91919E-D891-43A2-A08C-BBA06043D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205038"/>
            <a:ext cx="3312000" cy="3312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1EA73D6-AC78-4B96-B2A4-B02AB6324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777" y="2205038"/>
            <a:ext cx="3312000" cy="3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51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F8F695-33B1-45DE-8479-292D2395D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Jetzt mitmachen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14C255-15B3-4670-A21F-2D3A383E9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2483"/>
            <a:ext cx="10289876" cy="3739346"/>
          </a:xfrm>
          <a:noFill/>
        </p:spPr>
        <p:txBody>
          <a:bodyPr>
            <a:normAutofit/>
          </a:bodyPr>
          <a:lstStyle/>
          <a:p>
            <a:r>
              <a:rPr lang="de-DE" dirty="0">
                <a:hlinkClick r:id="rId2"/>
              </a:rPr>
              <a:t>Hier geht es zur Kampagnenseite</a:t>
            </a:r>
            <a:r>
              <a:rPr lang="de-DE" dirty="0"/>
              <a:t> </a:t>
            </a:r>
          </a:p>
          <a:p>
            <a:r>
              <a:rPr lang="de-DE" dirty="0">
                <a:hlinkClick r:id="rId3"/>
              </a:rPr>
              <a:t>Hier geht es direkt zum Kampagnenmaterial</a:t>
            </a:r>
            <a:endParaRPr lang="de-DE" dirty="0"/>
          </a:p>
          <a:p>
            <a:endParaRPr lang="de-CH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>
                <a:solidFill>
                  <a:schemeClr val="tx1"/>
                </a:solidFill>
              </a:rPr>
              <a:t>E-Mail-</a:t>
            </a:r>
            <a:r>
              <a:rPr lang="de-CH" dirty="0" err="1">
                <a:solidFill>
                  <a:schemeClr val="tx1"/>
                </a:solidFill>
              </a:rPr>
              <a:t>Footer</a:t>
            </a:r>
            <a:r>
              <a:rPr lang="de-CH" dirty="0">
                <a:solidFill>
                  <a:schemeClr val="tx1"/>
                </a:solidFill>
              </a:rPr>
              <a:t> in Ihre Signatur kopieren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>
                <a:solidFill>
                  <a:schemeClr val="tx1"/>
                </a:solidFill>
              </a:rPr>
              <a:t>E-Mail-</a:t>
            </a:r>
            <a:r>
              <a:rPr lang="de-CH" dirty="0" err="1">
                <a:solidFill>
                  <a:schemeClr val="tx1"/>
                </a:solidFill>
              </a:rPr>
              <a:t>Footer</a:t>
            </a:r>
            <a:r>
              <a:rPr lang="de-CH" dirty="0">
                <a:solidFill>
                  <a:schemeClr val="tx1"/>
                </a:solidFill>
              </a:rPr>
              <a:t> mit unserer Kampagnenseite verlinken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>
                <a:solidFill>
                  <a:schemeClr val="tx1"/>
                </a:solidFill>
              </a:rPr>
              <a:t>Animation «Guillotine» via ihre sozialen Netzwerke verbreiten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 err="1">
                <a:solidFill>
                  <a:schemeClr val="tx1"/>
                </a:solidFill>
              </a:rPr>
              <a:t>SocialMedia</a:t>
            </a:r>
            <a:r>
              <a:rPr lang="de-CH" dirty="0">
                <a:solidFill>
                  <a:schemeClr val="tx1"/>
                </a:solidFill>
              </a:rPr>
              <a:t> Banner/Banners Ihrer Wahl als Bild oder Animation herunterladen  und via LinkedIn verbreiten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>
                <a:solidFill>
                  <a:schemeClr val="tx1"/>
                </a:solidFill>
              </a:rPr>
              <a:t>Selber einen Text schreiben und uns zur Gestaltung eines Banners zuschicken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dirty="0">
              <a:solidFill>
                <a:schemeClr val="tx1"/>
              </a:solidFill>
            </a:endParaRPr>
          </a:p>
          <a:p>
            <a:r>
              <a:rPr lang="de-CH" dirty="0">
                <a:solidFill>
                  <a:schemeClr val="tx1"/>
                </a:solidFill>
              </a:rPr>
              <a:t>Herzlichen Dank für Ihre Unterstützung.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63D5D43-1255-4780-97C9-14DF80C1C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EEA176-412C-4940-B42E-5C8DC93F330E}" type="slidenum">
              <a:rPr lang="de-CH" smtClean="0"/>
              <a:pPr/>
              <a:t>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73708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SwissMedtech_Farben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E20031"/>
      </a:accent1>
      <a:accent2>
        <a:srgbClr val="711426"/>
      </a:accent2>
      <a:accent3>
        <a:srgbClr val="144E5A"/>
      </a:accent3>
      <a:accent4>
        <a:srgbClr val="E95F55"/>
      </a:accent4>
      <a:accent5>
        <a:srgbClr val="724E56"/>
      </a:accent5>
      <a:accent6>
        <a:srgbClr val="566E79"/>
      </a:accent6>
      <a:hlink>
        <a:srgbClr val="144E5A"/>
      </a:hlink>
      <a:folHlink>
        <a:srgbClr val="E20031"/>
      </a:folHlink>
    </a:clrScheme>
    <a:fontScheme name="Gesta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</Words>
  <Application>Microsoft Office PowerPoint</Application>
  <PresentationFormat>Breitbild</PresentationFormat>
  <Paragraphs>45</Paragraphs>
  <Slides>9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</vt:lpstr>
      <vt:lpstr>PowerPoint-Präsentation</vt:lpstr>
      <vt:lpstr>Was will die Kündigungsinitiative?</vt:lpstr>
      <vt:lpstr>Wortlaut der Kündigungsinitiative</vt:lpstr>
      <vt:lpstr>Die Bilateralen I stehen auf dem Spiel</vt:lpstr>
      <vt:lpstr>Vier wichtige NEIN-Argumente</vt:lpstr>
      <vt:lpstr>Kündigen? Sicher nicht!</vt:lpstr>
      <vt:lpstr>Kündigen? Sicher nicht!</vt:lpstr>
      <vt:lpstr>Kündigen? Sicher nicht!</vt:lpstr>
      <vt:lpstr>Jetzt mitmachen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Claudia Guldimann</dc:creator>
  <cp:lastModifiedBy>Claudia Guldimann</cp:lastModifiedBy>
  <cp:revision>21</cp:revision>
  <dcterms:created xsi:type="dcterms:W3CDTF">2020-08-03T13:03:05Z</dcterms:created>
  <dcterms:modified xsi:type="dcterms:W3CDTF">2020-08-07T08:59:24Z</dcterms:modified>
</cp:coreProperties>
</file>